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7" r:id="rId3"/>
    <p:sldId id="261" r:id="rId4"/>
    <p:sldId id="315" r:id="rId5"/>
    <p:sldId id="314" r:id="rId6"/>
    <p:sldId id="311" r:id="rId7"/>
    <p:sldId id="319" r:id="rId8"/>
    <p:sldId id="318" r:id="rId9"/>
    <p:sldId id="317" r:id="rId10"/>
    <p:sldId id="320" r:id="rId11"/>
    <p:sldId id="321" r:id="rId12"/>
    <p:sldId id="304" r:id="rId13"/>
    <p:sldId id="316" r:id="rId14"/>
    <p:sldId id="283" r:id="rId1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EFF29"/>
    <a:srgbClr val="00D9F0"/>
    <a:srgbClr val="FF8225"/>
    <a:srgbClr val="FF2549"/>
    <a:srgbClr val="003635"/>
    <a:srgbClr val="5DD5FF"/>
    <a:srgbClr val="00217E"/>
    <a:srgbClr val="600000"/>
    <a:srgbClr val="FF0D97"/>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5" autoAdjust="0"/>
    <p:restoredTop sz="94660"/>
  </p:normalViewPr>
  <p:slideViewPr>
    <p:cSldViewPr snapToGrid="0">
      <p:cViewPr varScale="1">
        <p:scale>
          <a:sx n="92" d="100"/>
          <a:sy n="92" d="100"/>
        </p:scale>
        <p:origin x="696" y="-222"/>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tmp>
</file>

<file path=ppt/media/image11.png>
</file>

<file path=ppt/media/image2.jpg>
</file>

<file path=ppt/media/image3.jpg>
</file>

<file path=ppt/media/image4.png>
</file>

<file path=ppt/media/image5.jfif>
</file>

<file path=ppt/media/image6.png>
</file>

<file path=ppt/media/image7.png>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9/26/2025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F533E96-F078-4B3D-A8F4-F1AF21EBC357}" type="slidenum">
              <a:rPr lang="en-US" smtClean="0"/>
              <a:t>7</a:t>
            </a:fld>
            <a:endParaRPr lang="en-US"/>
          </a:p>
        </p:txBody>
      </p:sp>
    </p:spTree>
    <p:extLst>
      <p:ext uri="{BB962C8B-B14F-4D97-AF65-F5344CB8AC3E}">
        <p14:creationId xmlns:p14="http://schemas.microsoft.com/office/powerpoint/2010/main" val="2971019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F533E96-F078-4B3D-A8F4-F1AF21EBC357}" type="slidenum">
              <a:rPr lang="en-US" smtClean="0"/>
              <a:t>12</a:t>
            </a:fld>
            <a:endParaRPr lang="en-US"/>
          </a:p>
        </p:txBody>
      </p:sp>
    </p:spTree>
    <p:extLst>
      <p:ext uri="{BB962C8B-B14F-4D97-AF65-F5344CB8AC3E}">
        <p14:creationId xmlns:p14="http://schemas.microsoft.com/office/powerpoint/2010/main" val="504266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F533E96-F078-4B3D-A8F4-F1AF21EBC357}" type="slidenum">
              <a:rPr lang="en-US" smtClean="0"/>
              <a:t>13</a:t>
            </a:fld>
            <a:endParaRPr lang="en-US"/>
          </a:p>
        </p:txBody>
      </p:sp>
    </p:spTree>
    <p:extLst>
      <p:ext uri="{BB962C8B-B14F-4D97-AF65-F5344CB8AC3E}">
        <p14:creationId xmlns:p14="http://schemas.microsoft.com/office/powerpoint/2010/main" val="39992410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97310" y="1629697"/>
            <a:ext cx="7860890" cy="1541206"/>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582562" y="3639169"/>
            <a:ext cx="7853515" cy="678426"/>
          </a:xfrm>
        </p:spPr>
        <p:txBody>
          <a:bodyPr>
            <a:normAutofit/>
          </a:bodyPr>
          <a:lstStyle>
            <a:lvl1pPr marL="0" indent="0" algn="l">
              <a:buNone/>
              <a:defRPr sz="2800" b="0" i="0">
                <a:solidFill>
                  <a:srgbClr val="9EFF29"/>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9/26/2025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9/26/2025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6693" y="135847"/>
            <a:ext cx="8259098" cy="763526"/>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501445" y="1143000"/>
            <a:ext cx="8244349" cy="3605981"/>
          </a:xfrm>
        </p:spPr>
        <p:txBody>
          <a:bodyPr/>
          <a:lstStyle>
            <a:lvl1pPr algn="l">
              <a:defRPr sz="2800">
                <a:solidFill>
                  <a:schemeClr val="tx1"/>
                </a:solidFill>
              </a:defRPr>
            </a:lvl1pPr>
            <a:lvl2pPr algn="l">
              <a:defRPr>
                <a:solidFill>
                  <a:schemeClr val="tx1"/>
                </a:solidFill>
              </a:defRPr>
            </a:lvl2pPr>
            <a:lvl3pPr algn="l">
              <a:defRPr>
                <a:solidFill>
                  <a:schemeClr val="tx1"/>
                </a:solidFill>
              </a:defRPr>
            </a:lvl3pPr>
            <a:lvl4pPr algn="l">
              <a:defRPr>
                <a:solidFill>
                  <a:schemeClr val="tx1"/>
                </a:solidFill>
              </a:defRPr>
            </a:lvl4pPr>
            <a:lvl5pPr algn="l">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47669" y="406537"/>
            <a:ext cx="6498123" cy="725349"/>
          </a:xfrm>
        </p:spPr>
        <p:txBody>
          <a:bodyPr>
            <a:normAutofit/>
          </a:bodyPr>
          <a:lstStyle>
            <a:lvl1pPr algn="l">
              <a:defRPr sz="3600">
                <a:solidFill>
                  <a:srgbClr val="9EFF29"/>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256503" y="1179870"/>
            <a:ext cx="6474543" cy="3508626"/>
          </a:xfrm>
        </p:spPr>
        <p:txBody>
          <a:bodyPr/>
          <a:lstStyle>
            <a:lvl1pPr algn="l">
              <a:defRPr sz="2800">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9/26/2025</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9/26/2025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9/26/2025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0067" y="153655"/>
            <a:ext cx="8093365" cy="763525"/>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412170"/>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1884567"/>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412170"/>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1884567"/>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9/26/2025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9/26/2025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9/26/2025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9/26/2025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9/26/2025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f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6070" y="1558353"/>
            <a:ext cx="7949380" cy="1821428"/>
          </a:xfrm>
        </p:spPr>
        <p:txBody>
          <a:bodyPr>
            <a:normAutofit/>
          </a:bodyPr>
          <a:lstStyle/>
          <a:p>
            <a:r>
              <a:rPr lang="en-US" altLang="en-US" dirty="0"/>
              <a:t>Image Classification of Cats and Dogs using CNN</a:t>
            </a:r>
            <a:endParaRPr lang="en-US" dirty="0"/>
          </a:p>
        </p:txBody>
      </p:sp>
      <p:sp>
        <p:nvSpPr>
          <p:cNvPr id="4" name="Subtitle 2">
            <a:extLst>
              <a:ext uri="{FF2B5EF4-FFF2-40B4-BE49-F238E27FC236}">
                <a16:creationId xmlns:a16="http://schemas.microsoft.com/office/drawing/2014/main" id="{A8B81925-F860-4CDD-B992-0A55322F9E3E}"/>
              </a:ext>
            </a:extLst>
          </p:cNvPr>
          <p:cNvSpPr txBox="1">
            <a:spLocks/>
          </p:cNvSpPr>
          <p:nvPr/>
        </p:nvSpPr>
        <p:spPr>
          <a:xfrm>
            <a:off x="186069" y="3782534"/>
            <a:ext cx="4541795" cy="1360966"/>
          </a:xfrm>
          <a:prstGeom prst="rect">
            <a:avLst/>
          </a:prstGeom>
        </p:spPr>
        <p:txBody>
          <a:bodyPr vert="horz" lIns="91440" tIns="45720" rIns="91440" bIns="45720" rtlCol="0">
            <a:normAutofit/>
          </a:bodyPr>
          <a:lstStyle>
            <a:lvl1pPr marL="0" indent="0" algn="l" defTabSz="914400" rtl="0" eaLnBrk="1" latinLnBrk="0" hangingPunct="1">
              <a:spcBef>
                <a:spcPct val="20000"/>
              </a:spcBef>
              <a:buFont typeface="Arial" pitchFamily="34" charset="0"/>
              <a:buNone/>
              <a:defRPr sz="2800" b="0" i="0" kern="1200">
                <a:solidFill>
                  <a:srgbClr val="9EFF29"/>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solidFill>
                  <a:srgbClr val="00D9F0"/>
                </a:solidFill>
              </a:rPr>
              <a:t>Presented By:</a:t>
            </a:r>
          </a:p>
          <a:p>
            <a:r>
              <a:rPr lang="en-US" dirty="0">
                <a:solidFill>
                  <a:srgbClr val="00D9F0"/>
                </a:solidFill>
              </a:rPr>
              <a:t>Pragya Kumari</a:t>
            </a:r>
          </a:p>
        </p:txBody>
      </p:sp>
      <p:sp>
        <p:nvSpPr>
          <p:cNvPr id="6" name="TextBox 5">
            <a:extLst>
              <a:ext uri="{FF2B5EF4-FFF2-40B4-BE49-F238E27FC236}">
                <a16:creationId xmlns:a16="http://schemas.microsoft.com/office/drawing/2014/main" id="{99DCD56B-10FC-41F4-ACE5-4707DE7D1BEC}"/>
              </a:ext>
            </a:extLst>
          </p:cNvPr>
          <p:cNvSpPr txBox="1"/>
          <p:nvPr/>
        </p:nvSpPr>
        <p:spPr>
          <a:xfrm>
            <a:off x="1279938" y="309196"/>
            <a:ext cx="6746358" cy="523220"/>
          </a:xfrm>
          <a:prstGeom prst="rect">
            <a:avLst/>
          </a:prstGeom>
          <a:noFill/>
        </p:spPr>
        <p:txBody>
          <a:bodyPr wrap="square">
            <a:spAutoFit/>
          </a:bodyPr>
          <a:lstStyle/>
          <a:p>
            <a:pPr algn="ctr"/>
            <a:r>
              <a:rPr lang="en-US" altLang="en-US" sz="2800" dirty="0">
                <a:solidFill>
                  <a:srgbClr val="FF8225"/>
                </a:solidFill>
              </a:rPr>
              <a:t>Project Presentation</a:t>
            </a:r>
            <a:endParaRPr lang="en-IN" sz="2800" dirty="0">
              <a:solidFill>
                <a:srgbClr val="FF8225"/>
              </a:solidFill>
            </a:endParaRP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5729A4-A74F-5FA7-E305-1F46B9EE9C9A}"/>
            </a:ext>
          </a:extLst>
        </p:cNvPr>
        <p:cNvGrpSpPr/>
        <p:nvPr/>
      </p:nvGrpSpPr>
      <p:grpSpPr>
        <a:xfrm>
          <a:off x="0" y="0"/>
          <a:ext cx="0" cy="0"/>
          <a:chOff x="0" y="0"/>
          <a:chExt cx="0" cy="0"/>
        </a:xfrm>
      </p:grpSpPr>
      <p:sp>
        <p:nvSpPr>
          <p:cNvPr id="35843" name="Rectangle 1026">
            <a:extLst>
              <a:ext uri="{FF2B5EF4-FFF2-40B4-BE49-F238E27FC236}">
                <a16:creationId xmlns:a16="http://schemas.microsoft.com/office/drawing/2014/main" id="{112E9485-D566-9371-E757-D6A5F0FE0D7D}"/>
              </a:ext>
            </a:extLst>
          </p:cNvPr>
          <p:cNvSpPr>
            <a:spLocks noGrp="1" noChangeArrowheads="1"/>
          </p:cNvSpPr>
          <p:nvPr>
            <p:ph type="title"/>
          </p:nvPr>
        </p:nvSpPr>
        <p:spPr>
          <a:xfrm>
            <a:off x="264347" y="196696"/>
            <a:ext cx="5533780" cy="534590"/>
          </a:xfrm>
        </p:spPr>
        <p:txBody>
          <a:bodyPr>
            <a:noAutofit/>
          </a:bodyPr>
          <a:lstStyle/>
          <a:p>
            <a:pPr algn="l"/>
            <a:r>
              <a:rPr lang="en-US" altLang="en-US" sz="3600" dirty="0">
                <a:solidFill>
                  <a:schemeClr val="bg1"/>
                </a:solidFill>
                <a:effectLst>
                  <a:outerShdw blurRad="50800" dist="38100" dir="2700000" algn="tl" rotWithShape="0">
                    <a:prstClr val="black">
                      <a:alpha val="40000"/>
                    </a:prstClr>
                  </a:outerShdw>
                </a:effectLst>
              </a:rPr>
              <a:t>Results – Uploading Image</a:t>
            </a:r>
          </a:p>
        </p:txBody>
      </p:sp>
      <p:pic>
        <p:nvPicPr>
          <p:cNvPr id="6" name="Picture 5">
            <a:extLst>
              <a:ext uri="{FF2B5EF4-FFF2-40B4-BE49-F238E27FC236}">
                <a16:creationId xmlns:a16="http://schemas.microsoft.com/office/drawing/2014/main" id="{DC978370-79D8-C874-F896-C26BEBDE7E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4447" y="1058405"/>
            <a:ext cx="6670964" cy="3719928"/>
          </a:xfrm>
          <a:prstGeom prst="rect">
            <a:avLst/>
          </a:prstGeom>
        </p:spPr>
      </p:pic>
    </p:spTree>
    <p:extLst>
      <p:ext uri="{BB962C8B-B14F-4D97-AF65-F5344CB8AC3E}">
        <p14:creationId xmlns:p14="http://schemas.microsoft.com/office/powerpoint/2010/main" val="1380049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4ECF24-420F-7CCB-4793-665FD0F979A6}"/>
            </a:ext>
          </a:extLst>
        </p:cNvPr>
        <p:cNvGrpSpPr/>
        <p:nvPr/>
      </p:nvGrpSpPr>
      <p:grpSpPr>
        <a:xfrm>
          <a:off x="0" y="0"/>
          <a:ext cx="0" cy="0"/>
          <a:chOff x="0" y="0"/>
          <a:chExt cx="0" cy="0"/>
        </a:xfrm>
      </p:grpSpPr>
      <p:sp>
        <p:nvSpPr>
          <p:cNvPr id="35843" name="Rectangle 1026">
            <a:extLst>
              <a:ext uri="{FF2B5EF4-FFF2-40B4-BE49-F238E27FC236}">
                <a16:creationId xmlns:a16="http://schemas.microsoft.com/office/drawing/2014/main" id="{0ACEF77A-3206-0BA1-A391-DE336B073772}"/>
              </a:ext>
            </a:extLst>
          </p:cNvPr>
          <p:cNvSpPr>
            <a:spLocks noGrp="1" noChangeArrowheads="1"/>
          </p:cNvSpPr>
          <p:nvPr>
            <p:ph type="title"/>
          </p:nvPr>
        </p:nvSpPr>
        <p:spPr>
          <a:xfrm>
            <a:off x="482556" y="144743"/>
            <a:ext cx="5076580" cy="534590"/>
          </a:xfrm>
        </p:spPr>
        <p:txBody>
          <a:bodyPr>
            <a:noAutofit/>
          </a:bodyPr>
          <a:lstStyle/>
          <a:p>
            <a:pPr algn="l"/>
            <a:r>
              <a:rPr lang="en-US" altLang="en-US" sz="3600" dirty="0">
                <a:solidFill>
                  <a:schemeClr val="bg1"/>
                </a:solidFill>
                <a:effectLst>
                  <a:outerShdw blurRad="50800" dist="38100" dir="2700000" algn="tl" rotWithShape="0">
                    <a:prstClr val="black">
                      <a:alpha val="40000"/>
                    </a:prstClr>
                  </a:outerShdw>
                </a:effectLst>
              </a:rPr>
              <a:t>Results - After Prediction</a:t>
            </a:r>
          </a:p>
        </p:txBody>
      </p:sp>
      <p:pic>
        <p:nvPicPr>
          <p:cNvPr id="4" name="Picture 3">
            <a:extLst>
              <a:ext uri="{FF2B5EF4-FFF2-40B4-BE49-F238E27FC236}">
                <a16:creationId xmlns:a16="http://schemas.microsoft.com/office/drawing/2014/main" id="{2E6AEBFD-92E0-A49A-1D63-7DD7F9758D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2609" y="1152627"/>
            <a:ext cx="6878782" cy="3736028"/>
          </a:xfrm>
          <a:prstGeom prst="rect">
            <a:avLst/>
          </a:prstGeom>
        </p:spPr>
      </p:pic>
    </p:spTree>
    <p:extLst>
      <p:ext uri="{BB962C8B-B14F-4D97-AF65-F5344CB8AC3E}">
        <p14:creationId xmlns:p14="http://schemas.microsoft.com/office/powerpoint/2010/main" val="21126102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20724" y="246002"/>
            <a:ext cx="2806995" cy="502061"/>
          </a:xfrm>
          <a:prstGeom prst="rect">
            <a:avLst/>
          </a:prstGeom>
        </p:spPr>
        <p:txBody>
          <a:bodyPr vert="horz" wrap="square" lIns="0" tIns="9525" rIns="0" bIns="0" rtlCol="0" anchor="ctr">
            <a:spAutoFit/>
          </a:bodyPr>
          <a:lstStyle/>
          <a:p>
            <a:pPr marL="9525">
              <a:spcBef>
                <a:spcPts val="75"/>
              </a:spcBef>
            </a:pPr>
            <a:r>
              <a:rPr lang="en-US" sz="3200" dirty="0"/>
              <a:t>CONCLUSION</a:t>
            </a:r>
            <a:endParaRPr sz="3200" spc="-4" dirty="0"/>
          </a:p>
        </p:txBody>
      </p:sp>
      <p:sp>
        <p:nvSpPr>
          <p:cNvPr id="3" name="object 3"/>
          <p:cNvSpPr txBox="1"/>
          <p:nvPr/>
        </p:nvSpPr>
        <p:spPr>
          <a:xfrm>
            <a:off x="170120" y="1438864"/>
            <a:ext cx="8589416" cy="2998706"/>
          </a:xfrm>
          <a:prstGeom prst="rect">
            <a:avLst/>
          </a:prstGeom>
        </p:spPr>
        <p:txBody>
          <a:bodyPr vert="horz" wrap="square" lIns="0" tIns="9525" rIns="0" bIns="0" rtlCol="0">
            <a:spAutoFit/>
          </a:bodyPr>
          <a:lstStyle/>
          <a:p>
            <a:pPr marL="751999" lvl="1" indent="-285750" algn="just">
              <a:lnSpc>
                <a:spcPct val="200000"/>
              </a:lnSpc>
              <a:spcBef>
                <a:spcPts val="75"/>
              </a:spcBef>
              <a:buClr>
                <a:schemeClr val="tx1"/>
              </a:buClr>
              <a:buSzPct val="83333"/>
              <a:buFont typeface="Wingdings" panose="05000000000000000000" pitchFamily="2" charset="2"/>
              <a:buChar char="Ø"/>
              <a:tabLst>
                <a:tab pos="247174" algn="l"/>
                <a:tab pos="247650" algn="l"/>
              </a:tabLst>
            </a:pPr>
            <a:r>
              <a:rPr lang="en-US" sz="1400" dirty="0">
                <a:latin typeface="Times New Roman" panose="02020603050405020304" pitchFamily="18" charset="0"/>
                <a:cs typeface="Times New Roman" panose="02020603050405020304" pitchFamily="18" charset="0"/>
              </a:rPr>
              <a:t>In this research, We have improved accuracy for the problems faced while recognizing animal images using Django – Flask and CNN. </a:t>
            </a:r>
          </a:p>
          <a:p>
            <a:pPr marL="751999" lvl="1" indent="-285750" algn="just">
              <a:lnSpc>
                <a:spcPct val="200000"/>
              </a:lnSpc>
              <a:spcBef>
                <a:spcPts val="75"/>
              </a:spcBef>
              <a:buClr>
                <a:schemeClr val="tx1"/>
              </a:buClr>
              <a:buSzPct val="83333"/>
              <a:buFont typeface="Wingdings" panose="05000000000000000000" pitchFamily="2" charset="2"/>
              <a:buChar char="Ø"/>
              <a:tabLst>
                <a:tab pos="247174" algn="l"/>
                <a:tab pos="247650" algn="l"/>
              </a:tabLst>
            </a:pPr>
            <a:r>
              <a:rPr lang="en-US" sz="1400" dirty="0">
                <a:latin typeface="Times New Roman" panose="02020603050405020304" pitchFamily="18" charset="0"/>
                <a:cs typeface="Times New Roman" panose="02020603050405020304" pitchFamily="18" charset="0"/>
              </a:rPr>
              <a:t>This project contains an interpretation to various CNN techniques which can be used to solve the problems while recognizing animal images.</a:t>
            </a:r>
          </a:p>
          <a:p>
            <a:pPr marL="751999" lvl="1" indent="-285750" algn="just">
              <a:lnSpc>
                <a:spcPct val="200000"/>
              </a:lnSpc>
              <a:spcBef>
                <a:spcPts val="75"/>
              </a:spcBef>
              <a:buClr>
                <a:schemeClr val="tx1"/>
              </a:buClr>
              <a:buSzPct val="83333"/>
              <a:buFont typeface="Wingdings" panose="05000000000000000000" pitchFamily="2" charset="2"/>
              <a:buChar char="Ø"/>
              <a:tabLst>
                <a:tab pos="247174" algn="l"/>
                <a:tab pos="247650" algn="l"/>
              </a:tabLst>
            </a:pPr>
            <a:r>
              <a:rPr lang="en-US" sz="1400" dirty="0">
                <a:latin typeface="Times New Roman" panose="02020603050405020304" pitchFamily="18" charset="0"/>
                <a:cs typeface="Times New Roman" panose="02020603050405020304" pitchFamily="18" charset="0"/>
              </a:rPr>
              <a:t>Accuracy obtained by using CNN model on Cats and Dogs Classification Dataset (Kaggle) </a:t>
            </a:r>
            <a:r>
              <a:rPr lang="en-US" sz="1400">
                <a:latin typeface="Times New Roman" panose="02020603050405020304" pitchFamily="18" charset="0"/>
                <a:cs typeface="Times New Roman" panose="02020603050405020304" pitchFamily="18" charset="0"/>
              </a:rPr>
              <a:t>is 94%. </a:t>
            </a:r>
            <a:endParaRPr lang="en-US" sz="1400" dirty="0">
              <a:latin typeface="Times New Roman" panose="02020603050405020304" pitchFamily="18" charset="0"/>
              <a:cs typeface="Times New Roman" panose="02020603050405020304" pitchFamily="18" charset="0"/>
            </a:endParaRPr>
          </a:p>
          <a:p>
            <a:pPr marL="751999" lvl="1" indent="-285750" algn="just">
              <a:lnSpc>
                <a:spcPct val="200000"/>
              </a:lnSpc>
              <a:spcBef>
                <a:spcPts val="75"/>
              </a:spcBef>
              <a:buClr>
                <a:schemeClr val="tx1"/>
              </a:buClr>
              <a:buSzPct val="83333"/>
              <a:buFont typeface="Wingdings" panose="05000000000000000000" pitchFamily="2" charset="2"/>
              <a:buChar char="Ø"/>
              <a:tabLst>
                <a:tab pos="247174" algn="l"/>
                <a:tab pos="247650" algn="l"/>
              </a:tabLst>
            </a:pPr>
            <a:r>
              <a:rPr lang="en-US" sz="1400" dirty="0">
                <a:latin typeface="Times New Roman" panose="02020603050405020304" pitchFamily="18" charset="0"/>
                <a:cs typeface="Times New Roman" panose="02020603050405020304" pitchFamily="18" charset="0"/>
              </a:rPr>
              <a:t>The conclusion that can be drawn from this research using the various type of Convolutional Neural Network method is that it is able to recognize animal images very efficiently and effectively.</a:t>
            </a:r>
          </a:p>
        </p:txBody>
      </p:sp>
    </p:spTree>
    <p:extLst>
      <p:ext uri="{BB962C8B-B14F-4D97-AF65-F5344CB8AC3E}">
        <p14:creationId xmlns:p14="http://schemas.microsoft.com/office/powerpoint/2010/main" val="698018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20724" y="246002"/>
            <a:ext cx="2806995" cy="502061"/>
          </a:xfrm>
          <a:prstGeom prst="rect">
            <a:avLst/>
          </a:prstGeom>
        </p:spPr>
        <p:txBody>
          <a:bodyPr vert="horz" wrap="square" lIns="0" tIns="9525" rIns="0" bIns="0" rtlCol="0" anchor="ctr">
            <a:spAutoFit/>
          </a:bodyPr>
          <a:lstStyle/>
          <a:p>
            <a:pPr marL="9525">
              <a:spcBef>
                <a:spcPts val="75"/>
              </a:spcBef>
            </a:pPr>
            <a:r>
              <a:rPr lang="en-US" sz="3200" dirty="0"/>
              <a:t>FUTURE WORK</a:t>
            </a:r>
            <a:endParaRPr sz="3200" spc="-4" dirty="0"/>
          </a:p>
        </p:txBody>
      </p:sp>
      <p:sp>
        <p:nvSpPr>
          <p:cNvPr id="3" name="object 3"/>
          <p:cNvSpPr txBox="1"/>
          <p:nvPr/>
        </p:nvSpPr>
        <p:spPr>
          <a:xfrm>
            <a:off x="885161" y="1261174"/>
            <a:ext cx="7832812" cy="2985882"/>
          </a:xfrm>
          <a:prstGeom prst="rect">
            <a:avLst/>
          </a:prstGeom>
        </p:spPr>
        <p:txBody>
          <a:bodyPr vert="horz" wrap="square" lIns="0" tIns="9525" rIns="0" bIns="0" rtlCol="0">
            <a:spAutoFit/>
          </a:bodyPr>
          <a:lstStyle/>
          <a:p>
            <a:pPr marL="294799" indent="-285750">
              <a:lnSpc>
                <a:spcPct val="200000"/>
              </a:lnSpc>
              <a:spcBef>
                <a:spcPts val="75"/>
              </a:spcBef>
              <a:buClr>
                <a:schemeClr val="tx1"/>
              </a:buClr>
              <a:buSzPct val="83333"/>
              <a:buFont typeface="Wingdings" panose="05000000000000000000" pitchFamily="2" charset="2"/>
              <a:buChar char="Ø"/>
              <a:tabLst>
                <a:tab pos="247174" algn="l"/>
                <a:tab pos="247650" algn="l"/>
              </a:tabLst>
            </a:pPr>
            <a:r>
              <a:rPr lang="en-US" sz="1400" dirty="0">
                <a:latin typeface="Times New Roman" panose="02020603050405020304" pitchFamily="18" charset="0"/>
                <a:cs typeface="Times New Roman" panose="02020603050405020304" pitchFamily="18" charset="0"/>
              </a:rPr>
              <a:t>In Future ,We will integrate Image Classification System with </a:t>
            </a:r>
            <a:r>
              <a:rPr lang="en-US" sz="1400" b="1" dirty="0">
                <a:latin typeface="Times New Roman" panose="02020603050405020304" pitchFamily="18" charset="0"/>
                <a:cs typeface="Times New Roman" panose="02020603050405020304" pitchFamily="18" charset="0"/>
              </a:rPr>
              <a:t>Amazon Web Services (AWS)</a:t>
            </a:r>
            <a:r>
              <a:rPr lang="en-US" sz="1400" dirty="0">
                <a:latin typeface="Times New Roman" panose="02020603050405020304" pitchFamily="18" charset="0"/>
                <a:cs typeface="Times New Roman" panose="02020603050405020304" pitchFamily="18" charset="0"/>
              </a:rPr>
              <a:t> so that it can be more efficient ,safer and provide enhanced security and provides faster computing </a:t>
            </a:r>
          </a:p>
          <a:p>
            <a:pPr marL="294799" indent="-285750">
              <a:lnSpc>
                <a:spcPct val="200000"/>
              </a:lnSpc>
              <a:spcBef>
                <a:spcPts val="75"/>
              </a:spcBef>
              <a:buClr>
                <a:schemeClr val="tx1"/>
              </a:buClr>
              <a:buSzPct val="83333"/>
              <a:buFont typeface="Wingdings" panose="05000000000000000000" pitchFamily="2" charset="2"/>
              <a:buChar char="Ø"/>
              <a:tabLst>
                <a:tab pos="247174" algn="l"/>
                <a:tab pos="247650" algn="l"/>
              </a:tabLst>
            </a:pPr>
            <a:r>
              <a:rPr lang="en-US" sz="1400" dirty="0">
                <a:latin typeface="Times New Roman" panose="02020603050405020304" pitchFamily="18" charset="0"/>
                <a:cs typeface="Times New Roman" panose="02020603050405020304" pitchFamily="18" charset="0"/>
              </a:rPr>
              <a:t>Cloud Computing provide various feature like Scalability ,Virtualization, Allows pay-per-use , High Speed and increasing Virtual Demand in today world makes it a must to do while implementing Image Classification System.</a:t>
            </a:r>
          </a:p>
          <a:p>
            <a:pPr marL="294799" indent="-285750">
              <a:lnSpc>
                <a:spcPct val="200000"/>
              </a:lnSpc>
              <a:spcBef>
                <a:spcPts val="75"/>
              </a:spcBef>
              <a:buClr>
                <a:schemeClr val="tx1"/>
              </a:buClr>
              <a:buSzPct val="83333"/>
              <a:buFont typeface="Wingdings" panose="05000000000000000000" pitchFamily="2" charset="2"/>
              <a:buChar char="Ø"/>
              <a:tabLst>
                <a:tab pos="247174" algn="l"/>
                <a:tab pos="247650" algn="l"/>
              </a:tabLst>
            </a:pPr>
            <a:r>
              <a:rPr lang="en-US" sz="1400" dirty="0">
                <a:latin typeface="Times New Roman" panose="02020603050405020304" pitchFamily="18" charset="0"/>
                <a:cs typeface="Times New Roman" panose="02020603050405020304" pitchFamily="18" charset="0"/>
              </a:rPr>
              <a:t>Therefore, in future, it is interesting to study on how to reduce the time and cost of above-mentioned algorithms , so that we can design an efficient Image Classification System</a:t>
            </a:r>
            <a:endParaRPr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5790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636044" y="2386013"/>
            <a:ext cx="3821906" cy="428625"/>
          </a:xfrm>
          <a:prstGeom prst="rect">
            <a:avLst/>
          </a:prstGeom>
          <a:blipFill>
            <a:blip r:embed="rId2" cstate="print"/>
            <a:stretch>
              <a:fillRect/>
            </a:stretch>
          </a:blipFill>
        </p:spPr>
        <p:txBody>
          <a:bodyPr wrap="square" lIns="0" tIns="0" rIns="0" bIns="0" rtlCol="0"/>
          <a:lstStyle/>
          <a:p>
            <a:endParaRPr sz="13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pc="-5" dirty="0"/>
              <a:t>CO</a:t>
            </a:r>
            <a:r>
              <a:rPr lang="en-IN" spc="-15" dirty="0"/>
              <a:t>N</a:t>
            </a:r>
            <a:r>
              <a:rPr lang="en-IN" dirty="0"/>
              <a:t>TENT</a:t>
            </a:r>
            <a:r>
              <a:rPr lang="en-IN" spc="-15" dirty="0"/>
              <a:t>S</a:t>
            </a:r>
            <a:r>
              <a:rPr lang="en-IN" dirty="0"/>
              <a:t>:</a:t>
            </a:r>
            <a:endParaRPr lang="en-US" dirty="0"/>
          </a:p>
        </p:txBody>
      </p:sp>
      <p:sp>
        <p:nvSpPr>
          <p:cNvPr id="3" name="Content Placeholder 2"/>
          <p:cNvSpPr>
            <a:spLocks noGrp="1"/>
          </p:cNvSpPr>
          <p:nvPr>
            <p:ph idx="1"/>
          </p:nvPr>
        </p:nvSpPr>
        <p:spPr>
          <a:xfrm>
            <a:off x="263412" y="1223384"/>
            <a:ext cx="8244349" cy="3716079"/>
          </a:xfrm>
        </p:spPr>
        <p:txBody>
          <a:bodyPr>
            <a:noAutofit/>
          </a:bodyPr>
          <a:lstStyle/>
          <a:p>
            <a:pPr>
              <a:lnSpc>
                <a:spcPct val="150000"/>
              </a:lnSpc>
            </a:pPr>
            <a:r>
              <a:rPr lang="en-US" sz="1400" dirty="0">
                <a:latin typeface="Times New Roman" panose="02020603050405020304" pitchFamily="18" charset="0"/>
                <a:cs typeface="Times New Roman" panose="02020603050405020304" pitchFamily="18" charset="0"/>
              </a:rPr>
              <a:t>ABSTRACT</a:t>
            </a:r>
          </a:p>
          <a:p>
            <a:pPr>
              <a:lnSpc>
                <a:spcPct val="150000"/>
              </a:lnSpc>
            </a:pPr>
            <a:r>
              <a:rPr lang="en-US" sz="1400" dirty="0">
                <a:latin typeface="Times New Roman" panose="02020603050405020304" pitchFamily="18" charset="0"/>
                <a:cs typeface="Times New Roman" panose="02020603050405020304" pitchFamily="18" charset="0"/>
              </a:rPr>
              <a:t>INTRODUCTION</a:t>
            </a:r>
          </a:p>
          <a:p>
            <a:pPr>
              <a:lnSpc>
                <a:spcPct val="150000"/>
              </a:lnSpc>
            </a:pPr>
            <a:r>
              <a:rPr lang="en-US" sz="1400" dirty="0">
                <a:latin typeface="Times New Roman" panose="02020603050405020304" pitchFamily="18" charset="0"/>
                <a:cs typeface="Times New Roman" panose="02020603050405020304" pitchFamily="18" charset="0"/>
              </a:rPr>
              <a:t>PROBLEM IDENTIFICATION</a:t>
            </a:r>
          </a:p>
          <a:p>
            <a:pPr>
              <a:lnSpc>
                <a:spcPct val="150000"/>
              </a:lnSpc>
            </a:pPr>
            <a:r>
              <a:rPr lang="en-US" sz="1400" dirty="0">
                <a:latin typeface="Times New Roman" panose="02020603050405020304" pitchFamily="18" charset="0"/>
                <a:cs typeface="Times New Roman" panose="02020603050405020304" pitchFamily="18" charset="0"/>
              </a:rPr>
              <a:t>RESEARCH OBJECTIVES</a:t>
            </a:r>
          </a:p>
          <a:p>
            <a:pPr>
              <a:lnSpc>
                <a:spcPct val="150000"/>
              </a:lnSpc>
            </a:pPr>
            <a:r>
              <a:rPr lang="en-US" sz="1400" dirty="0">
                <a:latin typeface="Times New Roman" panose="02020603050405020304" pitchFamily="18" charset="0"/>
                <a:cs typeface="Times New Roman" panose="02020603050405020304" pitchFamily="18" charset="0"/>
              </a:rPr>
              <a:t>PROPOSED WORK</a:t>
            </a:r>
          </a:p>
          <a:p>
            <a:pPr>
              <a:lnSpc>
                <a:spcPct val="150000"/>
              </a:lnSpc>
            </a:pPr>
            <a:r>
              <a:rPr lang="en-US" sz="1400" dirty="0">
                <a:latin typeface="Times New Roman" panose="02020603050405020304" pitchFamily="18" charset="0"/>
                <a:cs typeface="Times New Roman" panose="02020603050405020304" pitchFamily="18" charset="0"/>
              </a:rPr>
              <a:t>RESULTS</a:t>
            </a:r>
          </a:p>
          <a:p>
            <a:pPr>
              <a:lnSpc>
                <a:spcPct val="150000"/>
              </a:lnSpc>
            </a:pPr>
            <a:r>
              <a:rPr lang="en-US" sz="1400" dirty="0">
                <a:latin typeface="Times New Roman" panose="02020603050405020304" pitchFamily="18" charset="0"/>
                <a:cs typeface="Times New Roman" panose="02020603050405020304" pitchFamily="18" charset="0"/>
              </a:rPr>
              <a:t>CONCLUSION</a:t>
            </a:r>
          </a:p>
          <a:p>
            <a:pPr>
              <a:lnSpc>
                <a:spcPct val="150000"/>
              </a:lnSpc>
            </a:pPr>
            <a:r>
              <a:rPr lang="en-US" sz="1400" dirty="0">
                <a:latin typeface="Times New Roman" panose="02020603050405020304" pitchFamily="18" charset="0"/>
                <a:cs typeface="Times New Roman" panose="02020603050405020304" pitchFamily="18" charset="0"/>
              </a:rPr>
              <a:t>FUTURE WORK</a:t>
            </a:r>
          </a:p>
        </p:txBody>
      </p:sp>
    </p:spTree>
    <p:extLst>
      <p:ext uri="{BB962C8B-B14F-4D97-AF65-F5344CB8AC3E}">
        <p14:creationId xmlns:p14="http://schemas.microsoft.com/office/powerpoint/2010/main" val="4103309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1236132" y="195191"/>
            <a:ext cx="2793607" cy="502061"/>
          </a:xfrm>
          <a:prstGeom prst="rect">
            <a:avLst/>
          </a:prstGeom>
        </p:spPr>
        <p:txBody>
          <a:bodyPr vert="horz" wrap="square" lIns="0" tIns="9525" rIns="0" bIns="0" rtlCol="0" anchor="ctr">
            <a:spAutoFit/>
          </a:bodyPr>
          <a:lstStyle/>
          <a:p>
            <a:pPr marL="9525" algn="ctr">
              <a:spcBef>
                <a:spcPts val="75"/>
              </a:spcBef>
            </a:pPr>
            <a:r>
              <a:rPr lang="en-IN" sz="3200" dirty="0"/>
              <a:t>ABSTRACT</a:t>
            </a:r>
            <a:endParaRPr sz="3200" dirty="0"/>
          </a:p>
        </p:txBody>
      </p:sp>
      <p:sp>
        <p:nvSpPr>
          <p:cNvPr id="7" name="object 7"/>
          <p:cNvSpPr txBox="1"/>
          <p:nvPr/>
        </p:nvSpPr>
        <p:spPr>
          <a:xfrm>
            <a:off x="433277" y="1479421"/>
            <a:ext cx="8277446" cy="2576346"/>
          </a:xfrm>
          <a:prstGeom prst="rect">
            <a:avLst/>
          </a:prstGeom>
        </p:spPr>
        <p:txBody>
          <a:bodyPr vert="horz" wrap="square" lIns="0" tIns="9525" rIns="0" bIns="0" rtlCol="0">
            <a:spAutoFit/>
          </a:bodyPr>
          <a:lstStyle/>
          <a:p>
            <a:pPr marL="295275" marR="3810" indent="-285750" algn="just">
              <a:lnSpc>
                <a:spcPct val="150000"/>
              </a:lnSpc>
              <a:spcBef>
                <a:spcPts val="75"/>
              </a:spcBef>
              <a:buFont typeface="Wingdings" panose="05000000000000000000" pitchFamily="2" charset="2"/>
              <a:buChar char="Ø"/>
            </a:pPr>
            <a:r>
              <a:rPr lang="en-US" sz="1600" spc="-4" dirty="0">
                <a:latin typeface="Times New Roman" panose="02020603050405020304" pitchFamily="18" charset="0"/>
                <a:cs typeface="Times New Roman" panose="02020603050405020304" pitchFamily="18" charset="0"/>
              </a:rPr>
              <a:t>In this Research we give emphasis on the Image Classification of Cats and Dogs using CNN and the evolution of the various approaches adopted for this system by making use of the CNN model. </a:t>
            </a:r>
          </a:p>
          <a:p>
            <a:pPr marL="295275" marR="3810" indent="-285750" algn="just">
              <a:lnSpc>
                <a:spcPct val="150000"/>
              </a:lnSpc>
              <a:spcBef>
                <a:spcPts val="75"/>
              </a:spcBef>
              <a:buFont typeface="Wingdings" panose="05000000000000000000" pitchFamily="2" charset="2"/>
              <a:buChar char="Ø"/>
            </a:pPr>
            <a:r>
              <a:rPr lang="en-US" sz="1600" spc="-4" dirty="0">
                <a:latin typeface="Times New Roman" panose="02020603050405020304" pitchFamily="18" charset="0"/>
                <a:cs typeface="Times New Roman" panose="02020603050405020304" pitchFamily="18" charset="0"/>
              </a:rPr>
              <a:t>The main task which is involved in image classification is of extracting important features. </a:t>
            </a:r>
          </a:p>
          <a:p>
            <a:pPr marL="295275" marR="3810" indent="-285750" algn="just">
              <a:lnSpc>
                <a:spcPct val="150000"/>
              </a:lnSpc>
              <a:spcBef>
                <a:spcPts val="75"/>
              </a:spcBef>
              <a:buFont typeface="Wingdings" panose="05000000000000000000" pitchFamily="2" charset="2"/>
              <a:buChar char="Ø"/>
            </a:pPr>
            <a:r>
              <a:rPr lang="en-US" sz="1600" spc="-4" dirty="0">
                <a:latin typeface="Times New Roman" panose="02020603050405020304" pitchFamily="18" charset="0"/>
                <a:cs typeface="Times New Roman" panose="02020603050405020304" pitchFamily="18" charset="0"/>
              </a:rPr>
              <a:t>By using the important features of image processing methods, the image classification system can classify the results more efficiently and achieve high accuracy. </a:t>
            </a:r>
          </a:p>
          <a:p>
            <a:pPr marL="295275" marR="3810" indent="-285750" algn="just">
              <a:lnSpc>
                <a:spcPct val="150000"/>
              </a:lnSpc>
              <a:spcBef>
                <a:spcPts val="75"/>
              </a:spcBef>
              <a:buFont typeface="Wingdings" panose="05000000000000000000" pitchFamily="2" charset="2"/>
              <a:buChar char="Ø"/>
            </a:pPr>
            <a:r>
              <a:rPr lang="en-US" sz="1600" spc="-4" dirty="0">
                <a:latin typeface="Times New Roman" panose="02020603050405020304" pitchFamily="18" charset="0"/>
                <a:cs typeface="Times New Roman" panose="02020603050405020304" pitchFamily="18" charset="0"/>
              </a:rPr>
              <a:t>In this research, we have used Cats and Dogs Classification Kaggle Dataset of 25K training images and test images.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257937" y="116924"/>
            <a:ext cx="5540190" cy="748282"/>
          </a:xfrm>
          <a:prstGeom prst="rect">
            <a:avLst/>
          </a:prstGeom>
        </p:spPr>
        <p:txBody>
          <a:bodyPr vert="horz" wrap="square" lIns="0" tIns="9525" rIns="0" bIns="0" rtlCol="0" anchor="ctr">
            <a:spAutoFit/>
          </a:bodyPr>
          <a:lstStyle/>
          <a:p>
            <a:pPr marL="9525" algn="ctr">
              <a:spcBef>
                <a:spcPts val="75"/>
              </a:spcBef>
            </a:pPr>
            <a:r>
              <a:rPr sz="2400" dirty="0"/>
              <a:t>INTRODUCTION</a:t>
            </a:r>
            <a:r>
              <a:rPr lang="en-IN" sz="2400" dirty="0"/>
              <a:t> TO IMAGE CLASSIFICATION SYSTEM</a:t>
            </a:r>
            <a:endParaRPr sz="2400" dirty="0"/>
          </a:p>
        </p:txBody>
      </p:sp>
      <p:sp>
        <p:nvSpPr>
          <p:cNvPr id="7" name="object 7"/>
          <p:cNvSpPr txBox="1"/>
          <p:nvPr/>
        </p:nvSpPr>
        <p:spPr>
          <a:xfrm>
            <a:off x="425302" y="1031359"/>
            <a:ext cx="8594007" cy="1922770"/>
          </a:xfrm>
          <a:prstGeom prst="rect">
            <a:avLst/>
          </a:prstGeom>
        </p:spPr>
        <p:txBody>
          <a:bodyPr vert="horz" wrap="square" lIns="0" tIns="9525" rIns="0" bIns="0" rtlCol="0">
            <a:spAutoFit/>
          </a:bodyPr>
          <a:lstStyle/>
          <a:p>
            <a:pPr marL="295275" marR="3810" indent="-285750" algn="just">
              <a:lnSpc>
                <a:spcPct val="150000"/>
              </a:lnSpc>
              <a:spcBef>
                <a:spcPts val="75"/>
              </a:spcBef>
              <a:buFont typeface="Wingdings" panose="05000000000000000000" pitchFamily="2" charset="2"/>
              <a:buChar char="Ø"/>
            </a:pPr>
            <a:r>
              <a:rPr lang="en-US" sz="1400" dirty="0"/>
              <a:t>Cats and dogs Image Classification is a method of identifying whether a given picture contains a cat or a dog. This classification system can be used to automatically sort or label pet images </a:t>
            </a:r>
            <a:r>
              <a:rPr lang="en-US" sz="1400" spc="-4" dirty="0">
                <a:latin typeface="Times New Roman" panose="02020603050405020304" pitchFamily="18" charset="0"/>
                <a:cs typeface="Times New Roman" panose="02020603050405020304" pitchFamily="18" charset="0"/>
              </a:rPr>
              <a:t>in photos, video, or in real-time.</a:t>
            </a:r>
          </a:p>
          <a:p>
            <a:pPr marL="295275" marR="3810" indent="-285750" algn="just">
              <a:lnSpc>
                <a:spcPct val="150000"/>
              </a:lnSpc>
              <a:spcBef>
                <a:spcPts val="75"/>
              </a:spcBef>
              <a:buFont typeface="Wingdings" panose="05000000000000000000" pitchFamily="2" charset="2"/>
              <a:buChar char="Ø"/>
            </a:pPr>
            <a:r>
              <a:rPr lang="en-US" sz="1400" spc="-4" dirty="0">
                <a:latin typeface="Times New Roman" panose="02020603050405020304" pitchFamily="18" charset="0"/>
                <a:cs typeface="Times New Roman" panose="02020603050405020304" pitchFamily="18" charset="0"/>
              </a:rPr>
              <a:t>Image Classification System use computer algorithms </a:t>
            </a:r>
            <a:r>
              <a:rPr lang="en-US" sz="1400" dirty="0"/>
              <a:t>detect and analyze distinctive visual features such as fur patterns, ear shapes, and facial structures. These features are extracted and converted into a mathematical representation through a Convolutional Neural Network (CNN)</a:t>
            </a:r>
            <a:r>
              <a:rPr lang="en-US" sz="1400" spc="-4" dirty="0">
                <a:latin typeface="Times New Roman" panose="02020603050405020304" pitchFamily="18" charset="0"/>
                <a:cs typeface="Times New Roman" panose="02020603050405020304" pitchFamily="18" charset="0"/>
              </a:rPr>
              <a:t> and compared to learned data of cat and dogs collected in this system.</a:t>
            </a:r>
            <a:endParaRPr sz="140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8FBFFE7B-4080-8D5A-8FDB-706E28BA1E9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97390" y="2919992"/>
            <a:ext cx="4946310" cy="2106584"/>
          </a:xfrm>
          <a:prstGeom prst="rect">
            <a:avLst/>
          </a:prstGeom>
        </p:spPr>
      </p:pic>
    </p:spTree>
    <p:extLst>
      <p:ext uri="{BB962C8B-B14F-4D97-AF65-F5344CB8AC3E}">
        <p14:creationId xmlns:p14="http://schemas.microsoft.com/office/powerpoint/2010/main" val="1665101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960590" y="92329"/>
            <a:ext cx="6498123" cy="556257"/>
          </a:xfrm>
        </p:spPr>
        <p:txBody>
          <a:bodyPr>
            <a:noAutofit/>
          </a:bodyPr>
          <a:lstStyle/>
          <a:p>
            <a:pPr algn="ctr"/>
            <a:r>
              <a:rPr lang="en-US" sz="2400" dirty="0"/>
              <a:t>Problem Identification</a:t>
            </a:r>
          </a:p>
        </p:txBody>
      </p:sp>
      <p:sp>
        <p:nvSpPr>
          <p:cNvPr id="5" name="Content Placeholder 4"/>
          <p:cNvSpPr>
            <a:spLocks noGrp="1"/>
          </p:cNvSpPr>
          <p:nvPr>
            <p:ph idx="1"/>
          </p:nvPr>
        </p:nvSpPr>
        <p:spPr>
          <a:xfrm>
            <a:off x="2190393" y="648586"/>
            <a:ext cx="6836649" cy="4233735"/>
          </a:xfrm>
        </p:spPr>
        <p:txBody>
          <a:bodyPr>
            <a:noAutofit/>
          </a:bodyPr>
          <a:lstStyle/>
          <a:p>
            <a:pPr marL="584200" marR="6985">
              <a:spcBef>
                <a:spcPts val="955"/>
              </a:spcBef>
              <a:buFont typeface="+mj-lt"/>
              <a:buAutoNum type="alphaLcParenR"/>
              <a:tabLst>
                <a:tab pos="469900" algn="l"/>
              </a:tabLst>
            </a:pPr>
            <a:r>
              <a:rPr lang="en-US" sz="1400" spc="-5" dirty="0">
                <a:cs typeface="Times New Roman"/>
              </a:rPr>
              <a:t>Automatically locate the animal</a:t>
            </a:r>
            <a:r>
              <a:rPr lang="en-US" sz="1400" dirty="0">
                <a:cs typeface="Times New Roman"/>
              </a:rPr>
              <a:t> :</a:t>
            </a:r>
            <a:br>
              <a:rPr lang="en-US" sz="1400" dirty="0">
                <a:cs typeface="Times New Roman"/>
              </a:rPr>
            </a:br>
            <a:r>
              <a:rPr lang="en-US" sz="1400" spc="-5" dirty="0">
                <a:cs typeface="Times New Roman"/>
              </a:rPr>
              <a:t>Locating or detecting an animal in an image or video is the first step in a image classification system. </a:t>
            </a:r>
            <a:r>
              <a:rPr lang="en-US" sz="1400" dirty="0"/>
              <a:t>Variations in image composition, background clutter, and different poses of animals make this task challenging</a:t>
            </a:r>
            <a:r>
              <a:rPr lang="en-US" sz="1400" spc="-5" dirty="0">
                <a:cs typeface="Times New Roman"/>
              </a:rPr>
              <a:t>.</a:t>
            </a:r>
            <a:br>
              <a:rPr lang="en-US" sz="1400" spc="-5" dirty="0">
                <a:cs typeface="Times New Roman"/>
              </a:rPr>
            </a:br>
            <a:endParaRPr lang="en-US" sz="1400" dirty="0">
              <a:cs typeface="Times New Roman"/>
            </a:endParaRPr>
          </a:p>
          <a:p>
            <a:pPr marL="584200" marR="6350">
              <a:buFont typeface="+mj-lt"/>
              <a:buAutoNum type="alphaLcParenR"/>
              <a:tabLst>
                <a:tab pos="407034" algn="l"/>
              </a:tabLst>
            </a:pPr>
            <a:r>
              <a:rPr lang="en-US" sz="1400" dirty="0">
                <a:cs typeface="Times New Roman"/>
              </a:rPr>
              <a:t>Illumination</a:t>
            </a:r>
            <a:r>
              <a:rPr lang="en-US" sz="1400" spc="-5" dirty="0">
                <a:cs typeface="Times New Roman"/>
              </a:rPr>
              <a:t> :</a:t>
            </a:r>
            <a:br>
              <a:rPr lang="en-US" sz="1400" spc="-5" dirty="0">
                <a:cs typeface="Times New Roman"/>
              </a:rPr>
            </a:br>
            <a:r>
              <a:rPr lang="en-US" sz="1400" dirty="0">
                <a:cs typeface="Times New Roman"/>
              </a:rPr>
              <a:t>The difficulties posed by variable illumination conditions, therefore, remain a significant challenge for automatic image classification systems</a:t>
            </a:r>
            <a:r>
              <a:rPr lang="en-US" sz="1400" spc="-5" dirty="0">
                <a:cs typeface="Times New Roman"/>
              </a:rPr>
              <a:t>.</a:t>
            </a:r>
            <a:br>
              <a:rPr lang="en-US" sz="1400" spc="-5" dirty="0">
                <a:cs typeface="Times New Roman"/>
              </a:rPr>
            </a:br>
            <a:endParaRPr lang="en-US" sz="1400" spc="-5" dirty="0">
              <a:cs typeface="Times New Roman"/>
            </a:endParaRPr>
          </a:p>
          <a:p>
            <a:pPr marL="584200" marR="6350">
              <a:buFont typeface="+mj-lt"/>
              <a:buAutoNum type="alphaLcParenR"/>
              <a:tabLst>
                <a:tab pos="407034" algn="l"/>
              </a:tabLst>
            </a:pPr>
            <a:r>
              <a:rPr lang="en-US" sz="1400" spc="-5" dirty="0">
                <a:cs typeface="Times New Roman"/>
              </a:rPr>
              <a:t>Pose and Orientation: </a:t>
            </a:r>
          </a:p>
          <a:p>
            <a:pPr marL="641350" marR="6350" lvl="1" indent="0">
              <a:buNone/>
              <a:tabLst>
                <a:tab pos="407034" algn="l"/>
              </a:tabLst>
            </a:pPr>
            <a:r>
              <a:rPr lang="en-US" sz="1400" spc="-5" dirty="0">
                <a:cs typeface="Times New Roman"/>
              </a:rPr>
              <a:t>Cats and dogs may appear in different positions—sitting, lying down, stretching, or partially turned—causing significant variation in visible features and creating difficulty in consistent feature extraction.</a:t>
            </a:r>
            <a:br>
              <a:rPr lang="en-US" sz="1400" spc="-5" dirty="0">
                <a:cs typeface="Times New Roman"/>
              </a:rPr>
            </a:br>
            <a:endParaRPr lang="en-US" sz="1400" spc="-5" dirty="0">
              <a:cs typeface="Times New Roman"/>
            </a:endParaRPr>
          </a:p>
          <a:p>
            <a:pPr marL="584200" marR="6350">
              <a:buFont typeface="+mj-lt"/>
              <a:buAutoNum type="alphaLcParenR"/>
              <a:tabLst>
                <a:tab pos="407034" algn="l"/>
              </a:tabLst>
            </a:pPr>
            <a:r>
              <a:rPr lang="en-IN" sz="1400" dirty="0"/>
              <a:t>Low Resolution :</a:t>
            </a:r>
            <a:br>
              <a:rPr lang="en-US" sz="1400" spc="-5" dirty="0">
                <a:cs typeface="Times New Roman"/>
              </a:rPr>
            </a:br>
            <a:r>
              <a:rPr lang="en-US" sz="1400" spc="-5" dirty="0">
                <a:cs typeface="Times New Roman"/>
              </a:rPr>
              <a:t>Low resolution problem occurs in an image classification system when resolution of the animal image to be recognized is lower.</a:t>
            </a:r>
            <a:endParaRPr lang="en-US" sz="1400" dirty="0"/>
          </a:p>
        </p:txBody>
      </p:sp>
    </p:spTree>
    <p:extLst>
      <p:ext uri="{BB962C8B-B14F-4D97-AF65-F5344CB8AC3E}">
        <p14:creationId xmlns:p14="http://schemas.microsoft.com/office/powerpoint/2010/main" val="825961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68397" y="1507154"/>
            <a:ext cx="8607205" cy="2749439"/>
          </a:xfrm>
          <a:prstGeom prst="rect">
            <a:avLst/>
          </a:prstGeom>
        </p:spPr>
        <p:txBody>
          <a:bodyPr vert="horz" wrap="square" lIns="0" tIns="9049" rIns="0" bIns="0" rtlCol="0">
            <a:spAutoFit/>
          </a:bodyPr>
          <a:lstStyle/>
          <a:p>
            <a:pPr marL="466249" marR="121444" indent="-457200" algn="just">
              <a:lnSpc>
                <a:spcPct val="150000"/>
              </a:lnSpc>
              <a:spcBef>
                <a:spcPts val="1909"/>
              </a:spcBef>
              <a:buClr>
                <a:schemeClr val="tx1"/>
              </a:buClr>
              <a:buFont typeface="Wingdings" panose="05000000000000000000" pitchFamily="2" charset="2"/>
              <a:buChar char="Ø"/>
              <a:tabLst>
                <a:tab pos="283845" algn="l"/>
              </a:tabLst>
            </a:pPr>
            <a:r>
              <a:rPr lang="en-US" sz="2000" dirty="0">
                <a:latin typeface="Times New Roman" panose="02020603050405020304" pitchFamily="18" charset="0"/>
                <a:cs typeface="Times New Roman" panose="02020603050405020304" pitchFamily="18" charset="0"/>
              </a:rPr>
              <a:t>The aim of this research is to detect and locate animal in a color image using CNN. </a:t>
            </a:r>
          </a:p>
          <a:p>
            <a:pPr marL="466249" marR="121444" indent="-457200" algn="just">
              <a:lnSpc>
                <a:spcPct val="150000"/>
              </a:lnSpc>
              <a:spcBef>
                <a:spcPts val="1909"/>
              </a:spcBef>
              <a:buClr>
                <a:schemeClr val="tx1"/>
              </a:buClr>
              <a:buFont typeface="Wingdings" panose="05000000000000000000" pitchFamily="2" charset="2"/>
              <a:buChar char="Ø"/>
              <a:tabLst>
                <a:tab pos="283845" algn="l"/>
              </a:tabLst>
            </a:pPr>
            <a:r>
              <a:rPr lang="en-US" sz="2000" dirty="0">
                <a:latin typeface="Times New Roman" panose="02020603050405020304" pitchFamily="18" charset="0"/>
                <a:cs typeface="Times New Roman" panose="02020603050405020304" pitchFamily="18" charset="0"/>
              </a:rPr>
              <a:t>The objective is to improve accuracy for the problems faced while recognizing animal images using Convolutional Neural Network (CNN).</a:t>
            </a:r>
          </a:p>
          <a:p>
            <a:pPr marL="466249" marR="121444" indent="-457200" algn="just">
              <a:lnSpc>
                <a:spcPct val="150000"/>
              </a:lnSpc>
              <a:spcBef>
                <a:spcPts val="1909"/>
              </a:spcBef>
              <a:buClr>
                <a:schemeClr val="tx1"/>
              </a:buClr>
              <a:buFont typeface="Wingdings" panose="05000000000000000000" pitchFamily="2" charset="2"/>
              <a:buChar char="Ø"/>
              <a:tabLst>
                <a:tab pos="283845" algn="l"/>
              </a:tabLst>
            </a:pPr>
            <a:r>
              <a:rPr lang="en-US" sz="2000" dirty="0">
                <a:latin typeface="Times New Roman" panose="02020603050405020304" pitchFamily="18" charset="0"/>
                <a:cs typeface="Times New Roman" panose="02020603050405020304" pitchFamily="18" charset="0"/>
              </a:rPr>
              <a:t>The dataset used is Cats and Dogs Classification Dataset(Kaggle)</a:t>
            </a:r>
          </a:p>
        </p:txBody>
      </p:sp>
      <p:sp>
        <p:nvSpPr>
          <p:cNvPr id="4" name="object 2">
            <a:extLst>
              <a:ext uri="{FF2B5EF4-FFF2-40B4-BE49-F238E27FC236}">
                <a16:creationId xmlns:a16="http://schemas.microsoft.com/office/drawing/2014/main" id="{89D76246-D12B-4933-ACCE-30E9A5366015}"/>
              </a:ext>
            </a:extLst>
          </p:cNvPr>
          <p:cNvSpPr txBox="1">
            <a:spLocks/>
          </p:cNvSpPr>
          <p:nvPr/>
        </p:nvSpPr>
        <p:spPr>
          <a:xfrm>
            <a:off x="487016" y="194000"/>
            <a:ext cx="4993481" cy="501580"/>
          </a:xfrm>
          <a:prstGeom prst="rect">
            <a:avLst/>
          </a:prstGeom>
        </p:spPr>
        <p:txBody>
          <a:bodyPr vert="horz" wrap="square" lIns="0" tIns="9049" rIns="0" bIns="0" rtlCol="0" anchor="ctr">
            <a:sp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marL="9525" algn="l">
              <a:spcBef>
                <a:spcPts val="71"/>
              </a:spcBef>
            </a:pPr>
            <a:r>
              <a:rPr lang="en-IN" sz="3200" spc="-4" dirty="0">
                <a:solidFill>
                  <a:schemeClr val="bg1"/>
                </a:solidFill>
                <a:effectLst>
                  <a:outerShdw blurRad="50800" dist="38100" dir="2700000" algn="tl" rotWithShape="0">
                    <a:prstClr val="black">
                      <a:alpha val="40000"/>
                    </a:prstClr>
                  </a:outerShdw>
                </a:effectLst>
              </a:rPr>
              <a:t>Research Objectives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226039" y="227043"/>
            <a:ext cx="5387951" cy="440505"/>
          </a:xfrm>
          <a:prstGeom prst="rect">
            <a:avLst/>
          </a:prstGeom>
        </p:spPr>
        <p:txBody>
          <a:bodyPr vert="horz" wrap="square" lIns="0" tIns="9525" rIns="0" bIns="0" rtlCol="0" anchor="ctr">
            <a:spAutoFit/>
          </a:bodyPr>
          <a:lstStyle/>
          <a:p>
            <a:pPr marL="9525">
              <a:spcBef>
                <a:spcPts val="75"/>
              </a:spcBef>
            </a:pPr>
            <a:r>
              <a:rPr lang="en-IN" sz="2800" spc="-4" dirty="0"/>
              <a:t>Proposed Work</a:t>
            </a:r>
            <a:endParaRPr sz="2800" dirty="0"/>
          </a:p>
        </p:txBody>
      </p:sp>
      <p:sp>
        <p:nvSpPr>
          <p:cNvPr id="7" name="object 7"/>
          <p:cNvSpPr txBox="1"/>
          <p:nvPr/>
        </p:nvSpPr>
        <p:spPr>
          <a:xfrm>
            <a:off x="318130" y="1094449"/>
            <a:ext cx="8586879" cy="3822008"/>
          </a:xfrm>
          <a:prstGeom prst="rect">
            <a:avLst/>
          </a:prstGeom>
        </p:spPr>
        <p:txBody>
          <a:bodyPr vert="horz" wrap="square" lIns="0" tIns="9525" rIns="0" bIns="0" rtlCol="0">
            <a:spAutoFit/>
          </a:bodyPr>
          <a:lstStyle/>
          <a:p>
            <a:pPr marL="285750" indent="-285750" algn="just">
              <a:lnSpc>
                <a:spcPct val="200000"/>
              </a:lnSpc>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In this research, we have used a </a:t>
            </a:r>
            <a:r>
              <a:rPr lang="en-US" sz="1400" b="1" dirty="0">
                <a:latin typeface="Times New Roman" panose="02020603050405020304" pitchFamily="18" charset="0"/>
                <a:cs typeface="Times New Roman" panose="02020603050405020304" pitchFamily="18" charset="0"/>
              </a:rPr>
              <a:t>Convolutional Neural Network (CNN)</a:t>
            </a:r>
            <a:r>
              <a:rPr lang="en-US" sz="1400" dirty="0">
                <a:latin typeface="Times New Roman" panose="02020603050405020304" pitchFamily="18" charset="0"/>
                <a:cs typeface="Times New Roman" panose="02020603050405020304" pitchFamily="18" charset="0"/>
              </a:rPr>
              <a:t> model and hosted it using </a:t>
            </a:r>
            <a:r>
              <a:rPr lang="en-US" sz="1400" b="1" dirty="0">
                <a:latin typeface="Times New Roman" panose="02020603050405020304" pitchFamily="18" charset="0"/>
                <a:cs typeface="Times New Roman" panose="02020603050405020304" pitchFamily="18" charset="0"/>
              </a:rPr>
              <a:t>Django</a:t>
            </a:r>
            <a:r>
              <a:rPr lang="en-US" sz="1400" dirty="0">
                <a:latin typeface="Times New Roman" panose="02020603050405020304" pitchFamily="18" charset="0"/>
                <a:cs typeface="Times New Roman" panose="02020603050405020304" pitchFamily="18" charset="0"/>
              </a:rPr>
              <a:t>.</a:t>
            </a:r>
          </a:p>
          <a:p>
            <a:pPr marL="285750" indent="-285750" algn="just">
              <a:lnSpc>
                <a:spcPct val="200000"/>
              </a:lnSpc>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The model first normalizes input images and then applies </a:t>
            </a:r>
            <a:r>
              <a:rPr lang="en-US" sz="1400" b="1" dirty="0">
                <a:latin typeface="Times New Roman" panose="02020603050405020304" pitchFamily="18" charset="0"/>
                <a:cs typeface="Times New Roman" panose="02020603050405020304" pitchFamily="18" charset="0"/>
              </a:rPr>
              <a:t>2D Convolution</a:t>
            </a:r>
            <a:r>
              <a:rPr lang="en-US" sz="1400" dirty="0">
                <a:latin typeface="Times New Roman" panose="02020603050405020304" pitchFamily="18" charset="0"/>
                <a:cs typeface="Times New Roman" panose="02020603050405020304" pitchFamily="18" charset="0"/>
              </a:rPr>
              <a:t> followed by </a:t>
            </a:r>
            <a:r>
              <a:rPr lang="en-US" sz="1400" b="1" dirty="0">
                <a:latin typeface="Times New Roman" panose="02020603050405020304" pitchFamily="18" charset="0"/>
                <a:cs typeface="Times New Roman" panose="02020603050405020304" pitchFamily="18" charset="0"/>
              </a:rPr>
              <a:t>Max Pooling</a:t>
            </a:r>
            <a:r>
              <a:rPr lang="en-US" sz="1400" dirty="0">
                <a:latin typeface="Times New Roman" panose="02020603050405020304" pitchFamily="18" charset="0"/>
                <a:cs typeface="Times New Roman" panose="02020603050405020304" pitchFamily="18" charset="0"/>
              </a:rPr>
              <a:t>.</a:t>
            </a:r>
          </a:p>
          <a:p>
            <a:pPr marL="285750" indent="-285750" algn="just">
              <a:lnSpc>
                <a:spcPct val="200000"/>
              </a:lnSpc>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Each convolution block uses </a:t>
            </a:r>
            <a:r>
              <a:rPr lang="en-US" sz="1400" b="1" dirty="0">
                <a:latin typeface="Times New Roman" panose="02020603050405020304" pitchFamily="18" charset="0"/>
                <a:cs typeface="Times New Roman" panose="02020603050405020304" pitchFamily="18" charset="0"/>
              </a:rPr>
              <a:t>Rectified Linear Unit (ReLU)</a:t>
            </a:r>
            <a:r>
              <a:rPr lang="en-US" sz="1400" dirty="0">
                <a:latin typeface="Times New Roman" panose="02020603050405020304" pitchFamily="18" charset="0"/>
                <a:cs typeface="Times New Roman" panose="02020603050405020304" pitchFamily="18" charset="0"/>
              </a:rPr>
              <a:t> activation to learn non-linear patterns.</a:t>
            </a:r>
          </a:p>
          <a:p>
            <a:pPr marL="285750" indent="-285750" algn="just">
              <a:lnSpc>
                <a:spcPct val="200000"/>
              </a:lnSpc>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The extracted features are flattened and passed through </a:t>
            </a:r>
            <a:r>
              <a:rPr lang="en-US" sz="1400" b="1" dirty="0">
                <a:latin typeface="Times New Roman" panose="02020603050405020304" pitchFamily="18" charset="0"/>
                <a:cs typeface="Times New Roman" panose="02020603050405020304" pitchFamily="18" charset="0"/>
              </a:rPr>
              <a:t>Dense layers</a:t>
            </a:r>
            <a:r>
              <a:rPr lang="en-US" sz="1400" dirty="0">
                <a:latin typeface="Times New Roman" panose="02020603050405020304" pitchFamily="18" charset="0"/>
                <a:cs typeface="Times New Roman" panose="02020603050405020304" pitchFamily="18" charset="0"/>
              </a:rPr>
              <a:t> with ReLU, Batch Normalization, and Dropout.</a:t>
            </a:r>
          </a:p>
          <a:p>
            <a:pPr marL="285750" indent="-285750" algn="just">
              <a:lnSpc>
                <a:spcPct val="200000"/>
              </a:lnSpc>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Finally, we use a </a:t>
            </a:r>
            <a:r>
              <a:rPr lang="en-US" sz="1400" b="1" dirty="0">
                <a:latin typeface="Times New Roman" panose="02020603050405020304" pitchFamily="18" charset="0"/>
                <a:cs typeface="Times New Roman" panose="02020603050405020304" pitchFamily="18" charset="0"/>
              </a:rPr>
              <a:t>Sigmoid activation</a:t>
            </a:r>
            <a:r>
              <a:rPr lang="en-US" sz="1400" dirty="0">
                <a:latin typeface="Times New Roman" panose="02020603050405020304" pitchFamily="18" charset="0"/>
                <a:cs typeface="Times New Roman" panose="02020603050405020304" pitchFamily="18" charset="0"/>
              </a:rPr>
              <a:t> function in the output layer for </a:t>
            </a:r>
            <a:r>
              <a:rPr lang="en-US" sz="1400" b="1" dirty="0">
                <a:latin typeface="Times New Roman" panose="02020603050405020304" pitchFamily="18" charset="0"/>
                <a:cs typeface="Times New Roman" panose="02020603050405020304" pitchFamily="18" charset="0"/>
              </a:rPr>
              <a:t>binary classification</a:t>
            </a:r>
            <a:r>
              <a:rPr lang="en-US" sz="1400" dirty="0">
                <a:latin typeface="Times New Roman" panose="02020603050405020304" pitchFamily="18" charset="0"/>
                <a:cs typeface="Times New Roman" panose="02020603050405020304" pitchFamily="18" charset="0"/>
              </a:rPr>
              <a:t>.</a:t>
            </a:r>
          </a:p>
          <a:p>
            <a:pPr marL="285750" indent="-285750" algn="just">
              <a:lnSpc>
                <a:spcPct val="200000"/>
              </a:lnSpc>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The model is trained for multiple </a:t>
            </a:r>
            <a:r>
              <a:rPr lang="en-US" sz="1400" b="1" dirty="0">
                <a:latin typeface="Times New Roman" panose="02020603050405020304" pitchFamily="18" charset="0"/>
                <a:cs typeface="Times New Roman" panose="02020603050405020304" pitchFamily="18" charset="0"/>
              </a:rPr>
              <a:t>epochs</a:t>
            </a:r>
            <a:r>
              <a:rPr lang="en-US" sz="1400" dirty="0">
                <a:latin typeface="Times New Roman" panose="02020603050405020304" pitchFamily="18" charset="0"/>
                <a:cs typeface="Times New Roman" panose="02020603050405020304" pitchFamily="18" charset="0"/>
              </a:rPr>
              <a:t>, and results are evaluated using </a:t>
            </a:r>
            <a:r>
              <a:rPr lang="en-US" sz="1400" b="1" dirty="0">
                <a:latin typeface="Times New Roman" panose="02020603050405020304" pitchFamily="18" charset="0"/>
                <a:cs typeface="Times New Roman" panose="02020603050405020304" pitchFamily="18" charset="0"/>
              </a:rPr>
              <a:t>accuracy and loss curves</a:t>
            </a:r>
            <a:r>
              <a:rPr lang="en-US" sz="1400" dirty="0">
                <a:latin typeface="Times New Roman" panose="02020603050405020304" pitchFamily="18" charset="0"/>
                <a:cs typeface="Times New Roman" panose="02020603050405020304" pitchFamily="18" charset="0"/>
              </a:rPr>
              <a:t>.</a:t>
            </a:r>
          </a:p>
          <a:p>
            <a:pPr marL="285750" indent="-285750" algn="just">
              <a:lnSpc>
                <a:spcPct val="200000"/>
              </a:lnSpc>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We use </a:t>
            </a:r>
            <a:r>
              <a:rPr lang="en-US" sz="1400" b="1" dirty="0">
                <a:latin typeface="Times New Roman" panose="02020603050405020304" pitchFamily="18" charset="0"/>
                <a:cs typeface="Times New Roman" panose="02020603050405020304" pitchFamily="18" charset="0"/>
              </a:rPr>
              <a:t>Binary Cross-Entropy</a:t>
            </a:r>
            <a:r>
              <a:rPr lang="en-US" sz="1400" dirty="0">
                <a:latin typeface="Times New Roman" panose="02020603050405020304" pitchFamily="18" charset="0"/>
                <a:cs typeface="Times New Roman" panose="02020603050405020304" pitchFamily="18" charset="0"/>
              </a:rPr>
              <a:t> as the loss function for classification.</a:t>
            </a:r>
          </a:p>
          <a:p>
            <a:pPr marL="285750" indent="-285750" algn="just">
              <a:lnSpc>
                <a:spcPct val="200000"/>
              </a:lnSpc>
              <a:buFont typeface="Wingdings" panose="05000000000000000000" pitchFamily="2" charset="2"/>
              <a:buChar char="Ø"/>
            </a:pPr>
            <a:r>
              <a:rPr lang="en-US" sz="1400" dirty="0">
                <a:latin typeface="Times New Roman" panose="02020603050405020304" pitchFamily="18" charset="0"/>
                <a:cs typeface="Times New Roman" panose="02020603050405020304" pitchFamily="18" charset="0"/>
              </a:rPr>
              <a:t>Performance is further validated with a </a:t>
            </a:r>
            <a:r>
              <a:rPr lang="en-US" sz="1400" b="1" dirty="0">
                <a:latin typeface="Times New Roman" panose="02020603050405020304" pitchFamily="18" charset="0"/>
                <a:cs typeface="Times New Roman" panose="02020603050405020304" pitchFamily="18" charset="0"/>
              </a:rPr>
              <a:t>Confusion Matrix</a:t>
            </a:r>
            <a:r>
              <a:rPr lang="en-US" sz="1400" dirty="0">
                <a:latin typeface="Times New Roman" panose="02020603050405020304" pitchFamily="18" charset="0"/>
                <a:cs typeface="Times New Roman" panose="02020603050405020304" pitchFamily="18" charset="0"/>
              </a:rPr>
              <a:t> and </a:t>
            </a:r>
            <a:r>
              <a:rPr lang="en-US" sz="1400" b="1" dirty="0">
                <a:latin typeface="Times New Roman" panose="02020603050405020304" pitchFamily="18" charset="0"/>
                <a:cs typeface="Times New Roman" panose="02020603050405020304" pitchFamily="18" charset="0"/>
              </a:rPr>
              <a:t>Classification Report</a:t>
            </a:r>
            <a:r>
              <a:rPr lang="en-US" sz="14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63528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1026">
            <a:extLst>
              <a:ext uri="{FF2B5EF4-FFF2-40B4-BE49-F238E27FC236}">
                <a16:creationId xmlns:a16="http://schemas.microsoft.com/office/drawing/2014/main" id="{363EDD27-DFFB-475F-96A6-3BC00F623702}"/>
              </a:ext>
            </a:extLst>
          </p:cNvPr>
          <p:cNvSpPr>
            <a:spLocks noGrp="1" noChangeArrowheads="1"/>
          </p:cNvSpPr>
          <p:nvPr>
            <p:ph type="title"/>
          </p:nvPr>
        </p:nvSpPr>
        <p:spPr>
          <a:xfrm>
            <a:off x="202002" y="165524"/>
            <a:ext cx="5668862" cy="534590"/>
          </a:xfrm>
        </p:spPr>
        <p:txBody>
          <a:bodyPr>
            <a:noAutofit/>
          </a:bodyPr>
          <a:lstStyle/>
          <a:p>
            <a:pPr algn="l"/>
            <a:r>
              <a:rPr lang="en-US" altLang="en-US" sz="2800" dirty="0">
                <a:solidFill>
                  <a:schemeClr val="bg1"/>
                </a:solidFill>
                <a:effectLst>
                  <a:outerShdw blurRad="50800" dist="38100" dir="2700000" algn="tl" rotWithShape="0">
                    <a:prstClr val="black">
                      <a:alpha val="40000"/>
                    </a:prstClr>
                  </a:outerShdw>
                </a:effectLst>
              </a:rPr>
              <a:t>Results – Accuracy And Loss Graph</a:t>
            </a:r>
          </a:p>
        </p:txBody>
      </p:sp>
      <p:pic>
        <p:nvPicPr>
          <p:cNvPr id="3" name="Picture 2">
            <a:extLst>
              <a:ext uri="{FF2B5EF4-FFF2-40B4-BE49-F238E27FC236}">
                <a16:creationId xmlns:a16="http://schemas.microsoft.com/office/drawing/2014/main" id="{DF379CED-5104-51B4-44F0-B4C9F87462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6744" y="1111828"/>
            <a:ext cx="4295256" cy="3515002"/>
          </a:xfrm>
          <a:prstGeom prst="rect">
            <a:avLst/>
          </a:prstGeom>
        </p:spPr>
      </p:pic>
      <p:pic>
        <p:nvPicPr>
          <p:cNvPr id="6" name="Picture 5">
            <a:extLst>
              <a:ext uri="{FF2B5EF4-FFF2-40B4-BE49-F238E27FC236}">
                <a16:creationId xmlns:a16="http://schemas.microsoft.com/office/drawing/2014/main" id="{9C53755C-D7CF-8E0E-84FF-250BF8B19E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1843" y="1111828"/>
            <a:ext cx="4134730" cy="3515001"/>
          </a:xfrm>
          <a:prstGeom prst="rect">
            <a:avLst/>
          </a:prstGeom>
        </p:spPr>
      </p:pic>
    </p:spTree>
    <p:extLst>
      <p:ext uri="{BB962C8B-B14F-4D97-AF65-F5344CB8AC3E}">
        <p14:creationId xmlns:p14="http://schemas.microsoft.com/office/powerpoint/2010/main" val="1886853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3" name="Rectangle 1026">
            <a:extLst>
              <a:ext uri="{FF2B5EF4-FFF2-40B4-BE49-F238E27FC236}">
                <a16:creationId xmlns:a16="http://schemas.microsoft.com/office/drawing/2014/main" id="{363EDD27-DFFB-475F-96A6-3BC00F623702}"/>
              </a:ext>
            </a:extLst>
          </p:cNvPr>
          <p:cNvSpPr>
            <a:spLocks noGrp="1" noChangeArrowheads="1"/>
          </p:cNvSpPr>
          <p:nvPr>
            <p:ph type="title"/>
          </p:nvPr>
        </p:nvSpPr>
        <p:spPr>
          <a:xfrm>
            <a:off x="1064447" y="175915"/>
            <a:ext cx="4619380" cy="534590"/>
          </a:xfrm>
        </p:spPr>
        <p:txBody>
          <a:bodyPr>
            <a:noAutofit/>
          </a:bodyPr>
          <a:lstStyle/>
          <a:p>
            <a:pPr algn="l"/>
            <a:r>
              <a:rPr lang="en-US" altLang="en-US" sz="3600" dirty="0">
                <a:solidFill>
                  <a:schemeClr val="bg1"/>
                </a:solidFill>
                <a:effectLst>
                  <a:outerShdw blurRad="50800" dist="38100" dir="2700000" algn="tl" rotWithShape="0">
                    <a:prstClr val="black">
                      <a:alpha val="40000"/>
                    </a:prstClr>
                  </a:outerShdw>
                </a:effectLst>
              </a:rPr>
              <a:t>Results – Home Page</a:t>
            </a:r>
          </a:p>
        </p:txBody>
      </p:sp>
      <p:pic>
        <p:nvPicPr>
          <p:cNvPr id="3" name="Picture 2">
            <a:extLst>
              <a:ext uri="{FF2B5EF4-FFF2-40B4-BE49-F238E27FC236}">
                <a16:creationId xmlns:a16="http://schemas.microsoft.com/office/drawing/2014/main" id="{0787F183-195D-00C0-35B8-5295F64D06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1272" y="1184046"/>
            <a:ext cx="7003473" cy="3672164"/>
          </a:xfrm>
          <a:prstGeom prst="rect">
            <a:avLst/>
          </a:prstGeom>
        </p:spPr>
      </p:pic>
    </p:spTree>
    <p:extLst>
      <p:ext uri="{BB962C8B-B14F-4D97-AF65-F5344CB8AC3E}">
        <p14:creationId xmlns:p14="http://schemas.microsoft.com/office/powerpoint/2010/main" val="32439657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TotalTime>
  <Words>767</Words>
  <Application>Microsoft Office PowerPoint</Application>
  <PresentationFormat>On-screen Show (16:9)</PresentationFormat>
  <Paragraphs>56</Paragraphs>
  <Slides>14</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Times New Roman</vt:lpstr>
      <vt:lpstr>Wingdings</vt:lpstr>
      <vt:lpstr>Office Theme</vt:lpstr>
      <vt:lpstr>Image Classification of Cats and Dogs using CNN</vt:lpstr>
      <vt:lpstr>CONTENTS:</vt:lpstr>
      <vt:lpstr>ABSTRACT</vt:lpstr>
      <vt:lpstr>INTRODUCTION TO IMAGE CLASSIFICATION SYSTEM</vt:lpstr>
      <vt:lpstr>Problem Identification</vt:lpstr>
      <vt:lpstr>PowerPoint Presentation</vt:lpstr>
      <vt:lpstr>Proposed Work</vt:lpstr>
      <vt:lpstr>Results – Accuracy And Loss Graph</vt:lpstr>
      <vt:lpstr>Results – Home Page</vt:lpstr>
      <vt:lpstr>Results – Uploading Image</vt:lpstr>
      <vt:lpstr>Results - After Prediction</vt:lpstr>
      <vt:lpstr>CONCLUSION</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ANKIT GUPTA</cp:lastModifiedBy>
  <cp:revision>23</cp:revision>
  <dcterms:created xsi:type="dcterms:W3CDTF">2017-08-01T15:40:51Z</dcterms:created>
  <dcterms:modified xsi:type="dcterms:W3CDTF">2025-09-26T12:36:08Z</dcterms:modified>
</cp:coreProperties>
</file>

<file path=docProps/thumbnail.jpeg>
</file>